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361" r:id="rId2"/>
    <p:sldId id="2134805741" r:id="rId3"/>
    <p:sldId id="373" r:id="rId4"/>
    <p:sldId id="2134805735" r:id="rId5"/>
    <p:sldId id="2134805750" r:id="rId6"/>
    <p:sldId id="2134805748" r:id="rId7"/>
    <p:sldId id="2134805749" r:id="rId8"/>
    <p:sldId id="2134805814" r:id="rId9"/>
    <p:sldId id="2134805742" r:id="rId10"/>
    <p:sldId id="2134805787" r:id="rId11"/>
    <p:sldId id="2134805786" r:id="rId12"/>
    <p:sldId id="2134805752" r:id="rId13"/>
    <p:sldId id="2134805809" r:id="rId14"/>
    <p:sldId id="2134805808" r:id="rId15"/>
    <p:sldId id="2134805810" r:id="rId16"/>
    <p:sldId id="2134805784" r:id="rId17"/>
    <p:sldId id="327" r:id="rId18"/>
    <p:sldId id="2134805783" r:id="rId19"/>
    <p:sldId id="2134805751" r:id="rId20"/>
    <p:sldId id="2134805747" r:id="rId21"/>
    <p:sldId id="2134805811" r:id="rId22"/>
    <p:sldId id="2134805812" r:id="rId23"/>
    <p:sldId id="2134805813" r:id="rId24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2134805741"/>
            <p14:sldId id="373"/>
            <p14:sldId id="2134805735"/>
            <p14:sldId id="2134805750"/>
            <p14:sldId id="2134805748"/>
            <p14:sldId id="2134805749"/>
            <p14:sldId id="2134805814"/>
            <p14:sldId id="2134805742"/>
            <p14:sldId id="2134805787"/>
            <p14:sldId id="2134805786"/>
            <p14:sldId id="2134805752"/>
            <p14:sldId id="2134805809"/>
            <p14:sldId id="2134805808"/>
            <p14:sldId id="2134805810"/>
            <p14:sldId id="2134805784"/>
            <p14:sldId id="327"/>
            <p14:sldId id="2134805783"/>
            <p14:sldId id="2134805751"/>
            <p14:sldId id="2134805747"/>
            <p14:sldId id="2134805811"/>
            <p14:sldId id="2134805812"/>
            <p14:sldId id="21348058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8" autoAdjust="0"/>
    <p:restoredTop sz="96005" autoAdjust="0"/>
  </p:normalViewPr>
  <p:slideViewPr>
    <p:cSldViewPr snapToGrid="0" snapToObjects="1">
      <p:cViewPr varScale="1">
        <p:scale>
          <a:sx n="51" d="100"/>
          <a:sy n="51" d="100"/>
        </p:scale>
        <p:origin x="14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Thu, 12/18/2025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Tim + Claude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11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Illustration credit: Tim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6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the image with my prompt in my personal ChatGPT account using their latest image-gen model. Did that on Wed, 3/26/2025 at 3pm Central or thereabouts.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C8BCB-A8D7-074E-AD53-2B9312150B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11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Tim + Claude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97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4_Content Slide (top title b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6F592B98-E829-4D75-987C-E10A1777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F004E1-6C6E-A41B-2708-AF445AAF3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6685" y="18672"/>
            <a:ext cx="15096358" cy="92725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6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0E15C9-D306-B736-F041-3C5729A1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002" y="1974748"/>
            <a:ext cx="14667724" cy="7311144"/>
          </a:xfrm>
        </p:spPr>
        <p:txBody>
          <a:bodyPr>
            <a:noAutofit/>
          </a:bodyPr>
          <a:lstStyle>
            <a:lvl1pPr>
              <a:defRPr sz="4400" baseline="0">
                <a:latin typeface="Open Sans" panose="020B0606030504020204" pitchFamily="34" charset="0"/>
              </a:defRPr>
            </a:lvl1pPr>
            <a:lvl2pPr>
              <a:defRPr sz="4000" baseline="0">
                <a:latin typeface="Open Sans" panose="020B0606030504020204" pitchFamily="34" charset="0"/>
              </a:defRPr>
            </a:lvl2pPr>
            <a:lvl3pPr>
              <a:defRPr sz="3600" baseline="0">
                <a:latin typeface="Open Sans" panose="020B0606030504020204" pitchFamily="34" charset="0"/>
              </a:defRPr>
            </a:lvl3pPr>
            <a:lvl4pPr>
              <a:defRPr sz="3600" baseline="0">
                <a:latin typeface="Open Sans" panose="020B0606030504020204" pitchFamily="34" charset="0"/>
              </a:defRPr>
            </a:lvl4pPr>
            <a:lvl5pPr>
              <a:defRPr sz="36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white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1E03FF75-F906-DFC4-F2DB-E6A0D0C64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606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CEA3E-C82D-A746-AACF-52839FCFD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18288000" cy="10287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77241" y="-126998"/>
            <a:ext cx="15096358" cy="11211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5078840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BFFD2-2A5F-1053-0E42-A89EDB7FA5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319" y="9403080"/>
            <a:ext cx="1783082" cy="6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83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  <p:sldLayoutId id="2147483741" r:id="rId61"/>
    <p:sldLayoutId id="2147483742" r:id="rId62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GitHub Copilot for Developers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timw.info    |    </a:t>
            </a:r>
            <a:r>
              <a:rPr lang="en-US" dirty="0" err="1"/>
              <a:t>azureopenai.blog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</a:blip>
          <a:srcRect t="16648" b="16648"/>
          <a:stretch>
            <a:fillRect/>
          </a:stretch>
        </p:blipFill>
        <p:spPr/>
      </p:pic>
      <p:pic>
        <p:nvPicPr>
          <p:cNvPr id="8" name="Picture 7" descr="A white and blue background with text&#10;&#10;AI-generated content may be incorrect.">
            <a:extLst>
              <a:ext uri="{FF2B5EF4-FFF2-40B4-BE49-F238E27FC236}">
                <a16:creationId xmlns:a16="http://schemas.microsoft.com/office/drawing/2014/main" id="{8192C065-4723-73ED-89BE-5F06E7C84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5872"/>
            <a:ext cx="18527991" cy="10421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B039AD-1CBC-038B-F944-2684EF662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81671"/>
            <a:ext cx="18527991" cy="10650341"/>
          </a:xfrm>
          <a:prstGeom prst="rect">
            <a:avLst/>
          </a:prstGeom>
        </p:spPr>
      </p:pic>
      <p:pic>
        <p:nvPicPr>
          <p:cNvPr id="11" name="Picture 10" descr="A person in a suit&#10;&#10;AI-generated content may be incorrect.">
            <a:extLst>
              <a:ext uri="{FF2B5EF4-FFF2-40B4-BE49-F238E27FC236}">
                <a16:creationId xmlns:a16="http://schemas.microsoft.com/office/drawing/2014/main" id="{F0741F35-204D-B90F-7C07-6337BFC95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3889" y="-248684"/>
            <a:ext cx="19053073" cy="10717354"/>
          </a:xfrm>
          <a:prstGeom prst="rect">
            <a:avLst/>
          </a:prstGeom>
        </p:spPr>
      </p:pic>
      <p:pic>
        <p:nvPicPr>
          <p:cNvPr id="12" name="Picture 11" descr="A blue circle with white text and blue diamond with white text&#10;&#10;AI-generated content may be incorrect.">
            <a:extLst>
              <a:ext uri="{FF2B5EF4-FFF2-40B4-BE49-F238E27FC236}">
                <a16:creationId xmlns:a16="http://schemas.microsoft.com/office/drawing/2014/main" id="{0784F996-3713-554C-E046-3E323C5D2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102" y="25872"/>
            <a:ext cx="2757373" cy="275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685" y="18672"/>
            <a:ext cx="15096358" cy="927256"/>
          </a:xfrm>
        </p:spPr>
        <p:txBody>
          <a:bodyPr anchor="ctr">
            <a:normAutofit/>
          </a:bodyPr>
          <a:lstStyle/>
          <a:p>
            <a:r>
              <a:rPr lang="en-US"/>
              <a:t>LLM Multi-Modal Processing</a:t>
            </a:r>
          </a:p>
        </p:txBody>
      </p:sp>
      <p:pic>
        <p:nvPicPr>
          <p:cNvPr id="6" name="Picture 5" descr="A black square with white text and arrows&#10;&#10;AI-generated content may be incorrect.">
            <a:extLst>
              <a:ext uri="{FF2B5EF4-FFF2-40B4-BE49-F238E27FC236}">
                <a16:creationId xmlns:a16="http://schemas.microsoft.com/office/drawing/2014/main" id="{846E276A-B537-7CDA-D6B5-E0A78A5F7F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7" r="-1" b="1116"/>
          <a:stretch>
            <a:fillRect/>
          </a:stretch>
        </p:blipFill>
        <p:spPr>
          <a:xfrm>
            <a:off x="1801002" y="1974748"/>
            <a:ext cx="14667724" cy="73111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106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125" y="0"/>
            <a:ext cx="15096358" cy="1121104"/>
          </a:xfrm>
        </p:spPr>
        <p:txBody>
          <a:bodyPr anchor="ctr">
            <a:normAutofit/>
          </a:bodyPr>
          <a:lstStyle/>
          <a:p>
            <a:r>
              <a:rPr lang="en-US" sz="6000" dirty="0"/>
              <a:t>Tokenization Process in LLMs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DD891D-C724-D436-6FCC-D7601F8F8A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25" b="1"/>
          <a:stretch>
            <a:fillRect/>
          </a:stretch>
        </p:blipFill>
        <p:spPr>
          <a:xfrm>
            <a:off x="1604580" y="2217878"/>
            <a:ext cx="15078840" cy="70940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4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</p:spPr>
        <p:txBody>
          <a:bodyPr anchor="ctr">
            <a:normAutofit/>
          </a:bodyPr>
          <a:lstStyle/>
          <a:p>
            <a:r>
              <a:rPr lang="en-US" sz="5200" dirty="0"/>
              <a:t>Context Length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69B31-C117-FF80-12FB-7819CAAC88F3}"/>
              </a:ext>
            </a:extLst>
          </p:cNvPr>
          <p:cNvSpPr/>
          <p:nvPr/>
        </p:nvSpPr>
        <p:spPr>
          <a:xfrm>
            <a:off x="6357257" y="2455817"/>
            <a:ext cx="5573486" cy="67404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09A37F9-5371-E08C-2988-F58331A9C5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057E14-582F-61C2-51A5-8BA3F852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100" y="2470020"/>
            <a:ext cx="2540131" cy="252108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38C64F8-B00E-597E-EAF8-21067C477DB1}"/>
              </a:ext>
            </a:extLst>
          </p:cNvPr>
          <p:cNvSpPr/>
          <p:nvPr/>
        </p:nvSpPr>
        <p:spPr>
          <a:xfrm>
            <a:off x="12644846" y="2542902"/>
            <a:ext cx="931817" cy="6653349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4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D881CF-0F33-AF35-4A56-B87A7EEB5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355" y="61384"/>
            <a:ext cx="10327179" cy="10032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66601-C27E-2726-BF76-3627CCD8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622" y="192817"/>
            <a:ext cx="12681602" cy="963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3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685C1F-83FE-1CA7-3093-C8E06994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330" y="299376"/>
            <a:ext cx="13967339" cy="998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54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3296B-E447-CBEB-0C05-83820D21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57" y="57150"/>
            <a:ext cx="1418668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23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93" y="0"/>
            <a:ext cx="15096358" cy="1121104"/>
          </a:xfrm>
        </p:spPr>
        <p:txBody>
          <a:bodyPr anchor="ctr">
            <a:normAutofit/>
          </a:bodyPr>
          <a:lstStyle/>
          <a:p>
            <a:r>
              <a:rPr lang="en-US" sz="5200" dirty="0"/>
              <a:t>Context Window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2CA3F-7961-200A-5561-C04E12683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487" y="2219359"/>
            <a:ext cx="14083026" cy="668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48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DF99F-60F4-480B-D4F1-C08A2F8D1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 lifecycle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E4629-162F-1E25-B633-CCA305142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907" y="1460599"/>
            <a:ext cx="12990598" cy="82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03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091" y="38974"/>
            <a:ext cx="15096358" cy="1121104"/>
          </a:xfrm>
        </p:spPr>
        <p:txBody>
          <a:bodyPr anchor="ctr">
            <a:normAutofit/>
          </a:bodyPr>
          <a:lstStyle/>
          <a:p>
            <a:r>
              <a:rPr lang="en-US" sz="5200" dirty="0"/>
              <a:t>Neural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E35BD-3DF8-94AD-B41C-740492856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38" y="1345808"/>
            <a:ext cx="10987991" cy="861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0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</p:spPr>
        <p:txBody>
          <a:bodyPr anchor="ctr">
            <a:normAutofit/>
          </a:bodyPr>
          <a:lstStyle/>
          <a:p>
            <a:r>
              <a:rPr lang="en-US" sz="5200" dirty="0"/>
              <a:t>Neural Network</a:t>
            </a:r>
          </a:p>
        </p:txBody>
      </p:sp>
      <p:pic>
        <p:nvPicPr>
          <p:cNvPr id="1026" name="Picture 2" descr="A close-up of words&#10;&#10;AI-generated content may be incorrect.">
            <a:extLst>
              <a:ext uri="{FF2B5EF4-FFF2-40B4-BE49-F238E27FC236}">
                <a16:creationId xmlns:a16="http://schemas.microsoft.com/office/drawing/2014/main" id="{A1FAC6E4-66C1-7C38-5A35-4CCE227C1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2" r="1" b="4380"/>
          <a:stretch>
            <a:fillRect/>
          </a:stretch>
        </p:blipFill>
        <p:spPr bwMode="auto">
          <a:xfrm>
            <a:off x="421277" y="2385061"/>
            <a:ext cx="17802145" cy="73685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7AA0ED-F7BF-4E6A-8045-70B6691C695E}"/>
              </a:ext>
            </a:extLst>
          </p:cNvPr>
          <p:cNvSpPr txBox="1"/>
          <p:nvPr/>
        </p:nvSpPr>
        <p:spPr>
          <a:xfrm>
            <a:off x="5329644" y="8703537"/>
            <a:ext cx="7776755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go.techtrainertim.com/cloud</a:t>
            </a:r>
          </a:p>
        </p:txBody>
      </p:sp>
    </p:spTree>
    <p:extLst>
      <p:ext uri="{BB962C8B-B14F-4D97-AF65-F5344CB8AC3E}">
        <p14:creationId xmlns:p14="http://schemas.microsoft.com/office/powerpoint/2010/main" val="382819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Flow (Central Time)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451BC-6C74-3D3F-82DE-4D49E346CB88}"/>
              </a:ext>
            </a:extLst>
          </p:cNvPr>
          <p:cNvSpPr txBox="1"/>
          <p:nvPr/>
        </p:nvSpPr>
        <p:spPr>
          <a:xfrm>
            <a:off x="2901696" y="2596896"/>
            <a:ext cx="12277344" cy="4828032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AB6D1-CFEB-C301-7F64-AC42E2C474D7}"/>
              </a:ext>
            </a:extLst>
          </p:cNvPr>
          <p:cNvSpPr txBox="1"/>
          <p:nvPr/>
        </p:nvSpPr>
        <p:spPr>
          <a:xfrm>
            <a:off x="3925824" y="2218944"/>
            <a:ext cx="7571232" cy="4120896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34F6A-8805-9447-E490-73CC12F8EC35}"/>
              </a:ext>
            </a:extLst>
          </p:cNvPr>
          <p:cNvSpPr txBox="1"/>
          <p:nvPr/>
        </p:nvSpPr>
        <p:spPr>
          <a:xfrm>
            <a:off x="1908175" y="3404353"/>
            <a:ext cx="17545050" cy="5326144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rgbClr val="E5E5E5">
                    <a:lumMod val="10000"/>
                  </a:srgbClr>
                </a:solidFill>
                <a:latin typeface="JetBrains Mono"/>
                <a:ea typeface="PS TT Commons" charset="0"/>
                <a:cs typeface="PS TT Commons" charset="0"/>
              </a:rPr>
              <a:t>09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JetBrains Mono"/>
                <a:ea typeface="PS TT Commons" charset="0"/>
                <a:cs typeface="PS TT Commons" charset="0"/>
              </a:rPr>
              <a:t>:00 AM  Segment 1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JetBrains Mono"/>
                <a:ea typeface="PS TT Commons" charset="0"/>
                <a:cs typeface="PS TT Commons" charset="0"/>
              </a:rPr>
              <a:t>[Introduction to Agentic AI]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JetBrains Mono"/>
                <a:ea typeface="PS TT Commons" charset="0"/>
                <a:cs typeface="PS TT Commons" charset="0"/>
              </a:rPr>
              <a:t>10:00 AM  Segment 2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JetBrains Mono"/>
                <a:ea typeface="PS TT Commons" charset="0"/>
                <a:cs typeface="PS TT Commons" charset="0"/>
              </a:rPr>
              <a:t>[</a:t>
            </a:r>
            <a:r>
              <a:rPr lang="en-US" sz="3600" dirty="0">
                <a:solidFill>
                  <a:srgbClr val="0070C0"/>
                </a:solidFill>
                <a:latin typeface="JetBrains Mono"/>
                <a:ea typeface="PS TT Commons" charset="0"/>
                <a:cs typeface="PS TT Commons" charset="0"/>
              </a:rPr>
              <a:t>Contoso Customer Service Agent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JetBrains Mono"/>
                <a:ea typeface="PS TT Commons" charset="0"/>
                <a:cs typeface="PS TT Commons" charset="0"/>
              </a:rPr>
              <a:t>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JetBrains Mono"/>
                <a:ea typeface="PS TT Commons" charset="0"/>
                <a:cs typeface="PS TT Commons" charset="0"/>
              </a:rPr>
              <a:t>11:00 AM  Segment 3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JetBrains Mono"/>
                <a:ea typeface="PS TT Commons" charset="0"/>
                <a:cs typeface="PS TT Commons" charset="0"/>
              </a:rPr>
              <a:t>[Contoso Onboarding Assistant]</a:t>
            </a:r>
          </a:p>
          <a:p>
            <a:pPr defTabSz="439502">
              <a:lnSpc>
                <a:spcPct val="200000"/>
              </a:lnSpc>
              <a:spcBef>
                <a:spcPct val="0"/>
              </a:spcBef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JetBrains Mono"/>
                <a:ea typeface="PS TT Commons" charset="0"/>
                <a:cs typeface="PS TT Commons" charset="0"/>
              </a:rPr>
              <a:t>12:00 PM  Segment 4 </a:t>
            </a:r>
            <a:r>
              <a:rPr lang="en-US" sz="3600" dirty="0">
                <a:solidFill>
                  <a:srgbClr val="0070C0"/>
                </a:solidFill>
                <a:latin typeface="JetBrains Mono"/>
              </a:rPr>
              <a:t>[Contoso Document Routing Agent]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rgbClr val="E5E5E5">
                    <a:lumMod val="10000"/>
                  </a:srgbClr>
                </a:solidFill>
                <a:latin typeface="JetBrains Mono"/>
                <a:ea typeface="PS TT Commons" charset="0"/>
                <a:cs typeface="PS TT Commons" charset="0"/>
              </a:rPr>
              <a:t>01:00 PM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JetBrains Mono"/>
                <a:ea typeface="PS TT Commons" charset="0"/>
                <a:cs typeface="PS TT Commons" charset="0"/>
              </a:rPr>
              <a:t>  Finish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JetBrains Mono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79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300" y="856298"/>
            <a:ext cx="11442700" cy="815748"/>
          </a:xfrm>
        </p:spPr>
        <p:txBody>
          <a:bodyPr/>
          <a:lstStyle/>
          <a:p>
            <a:r>
              <a:rPr lang="en-US" dirty="0"/>
              <a:t>GPT Basic Architecture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9231217" y="2619591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OpenAI GPT 4o Image Generation</a:t>
            </a:r>
          </a:p>
        </p:txBody>
      </p:sp>
      <p:pic>
        <p:nvPicPr>
          <p:cNvPr id="3" name="Picture 2" descr="A computer screen shot of a person working on a computer&#10;&#10;AI-generated content may be incorrect.">
            <a:extLst>
              <a:ext uri="{FF2B5EF4-FFF2-40B4-BE49-F238E27FC236}">
                <a16:creationId xmlns:a16="http://schemas.microsoft.com/office/drawing/2014/main" id="{106581FD-C97A-DD08-CEFD-70A7A546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6858000" cy="10287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9DD4C6-31E9-9EBA-D8E0-A076FDED9DB8}"/>
              </a:ext>
            </a:extLst>
          </p:cNvPr>
          <p:cNvSpPr/>
          <p:nvPr/>
        </p:nvSpPr>
        <p:spPr>
          <a:xfrm>
            <a:off x="9231217" y="3891273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Multimodal generative AI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98AF2B-330E-E919-60FC-6E8C67B55D66}"/>
              </a:ext>
            </a:extLst>
          </p:cNvPr>
          <p:cNvSpPr/>
          <p:nvPr/>
        </p:nvSpPr>
        <p:spPr>
          <a:xfrm>
            <a:off x="9231217" y="5278012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Two ways to improve model: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FB6A68-C2A6-3C3B-8533-B5B804842113}"/>
              </a:ext>
            </a:extLst>
          </p:cNvPr>
          <p:cNvSpPr/>
          <p:nvPr/>
        </p:nvSpPr>
        <p:spPr>
          <a:xfrm>
            <a:off x="9285718" y="6664751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 tuning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3C8EDF-C364-7B2E-FDB4-0D6F26F01865}"/>
              </a:ext>
            </a:extLst>
          </p:cNvPr>
          <p:cNvSpPr/>
          <p:nvPr/>
        </p:nvSpPr>
        <p:spPr>
          <a:xfrm>
            <a:off x="9285718" y="7936433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1969505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F453F9-48F7-DD5B-BB53-69187D977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98"/>
            <a:ext cx="12395837" cy="4946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E74622-A1D3-B7EE-9379-EE16AE199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711" y="2577979"/>
            <a:ext cx="13170577" cy="4699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B7F621-B3FC-F032-58CC-3DFCA8F69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017" y="3628887"/>
            <a:ext cx="12941965" cy="53660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AFE93-12A9-F2FC-AE43-FB536356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220" y="4537054"/>
            <a:ext cx="12827659" cy="59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Anthropic Model Context Protocol (MCP)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10FE5-2B4D-A127-0211-003035DB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13" y="2083658"/>
            <a:ext cx="10627050" cy="722639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6845300" y="9462452"/>
            <a:ext cx="5410200" cy="5959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modelcontextprotocol.io</a:t>
            </a:r>
          </a:p>
        </p:txBody>
      </p:sp>
    </p:spTree>
    <p:extLst>
      <p:ext uri="{BB962C8B-B14F-4D97-AF65-F5344CB8AC3E}">
        <p14:creationId xmlns:p14="http://schemas.microsoft.com/office/powerpoint/2010/main" val="850887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ACBD99-7B44-13E4-8C3A-0805FF1A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Attending!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71475" y="2954953"/>
            <a:ext cx="11287125" cy="6546623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Please don’t forget to complete the O’Reilly course evaluation</a:t>
            </a:r>
          </a:p>
          <a:p>
            <a:r>
              <a:rPr lang="en-US" sz="4400" dirty="0"/>
              <a:t>Session materials: </a:t>
            </a:r>
            <a:r>
              <a:rPr lang="en-US" sz="4000" dirty="0">
                <a:solidFill>
                  <a:srgbClr val="0070C0"/>
                </a:solidFill>
              </a:rPr>
              <a:t>github.com/</a:t>
            </a:r>
            <a:r>
              <a:rPr lang="en-US" sz="4000" dirty="0" err="1">
                <a:solidFill>
                  <a:srgbClr val="0070C0"/>
                </a:solidFill>
              </a:rPr>
              <a:t>timothywarner</a:t>
            </a:r>
            <a:r>
              <a:rPr lang="en-US" sz="4000" dirty="0">
                <a:solidFill>
                  <a:srgbClr val="0070C0"/>
                </a:solidFill>
              </a:rPr>
              <a:t>-org/agents-pro</a:t>
            </a:r>
          </a:p>
          <a:p>
            <a:r>
              <a:rPr lang="en-US" sz="4400" dirty="0"/>
              <a:t>Web: </a:t>
            </a:r>
            <a:r>
              <a:rPr lang="en-US" sz="4400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 descr="A person wearing glasses and a black jacket&#10;&#10;AI-generated content may be incorrect.">
            <a:extLst>
              <a:ext uri="{FF2B5EF4-FFF2-40B4-BE49-F238E27FC236}">
                <a16:creationId xmlns:a16="http://schemas.microsoft.com/office/drawing/2014/main" id="{007DB527-3393-48C5-1D45-C318A765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8148" y="2243667"/>
            <a:ext cx="3815378" cy="3289735"/>
          </a:xfrm>
          <a:prstGeom prst="rect">
            <a:avLst/>
          </a:prstGeom>
        </p:spPr>
      </p:pic>
      <p:pic>
        <p:nvPicPr>
          <p:cNvPr id="2" name="Picture 1" descr="A blue circle with white text and blue diamond with white text&#10;&#10;AI-generated content may be incorrect.">
            <a:extLst>
              <a:ext uri="{FF2B5EF4-FFF2-40B4-BE49-F238E27FC236}">
                <a16:creationId xmlns:a16="http://schemas.microsoft.com/office/drawing/2014/main" id="{0CA6D86C-C5D7-AB69-05F9-4F32371EA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330" y="6576234"/>
            <a:ext cx="2757373" cy="275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9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1" y="3712338"/>
            <a:ext cx="18287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github.com/</a:t>
            </a:r>
            <a:r>
              <a:rPr lang="en-US" sz="60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timothywarner</a:t>
            </a:r>
            <a:r>
              <a:rPr lang="en-US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-org/agents-pro</a:t>
            </a:r>
          </a:p>
        </p:txBody>
      </p:sp>
      <p:pic>
        <p:nvPicPr>
          <p:cNvPr id="1026" name="Picture 2" descr="Github Logo - Free social media icons">
            <a:extLst>
              <a:ext uri="{FF2B5EF4-FFF2-40B4-BE49-F238E27FC236}">
                <a16:creationId xmlns:a16="http://schemas.microsoft.com/office/drawing/2014/main" id="{DBE6EB42-4DBF-C567-3136-7BE9493B2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513" y="5143500"/>
            <a:ext cx="4596974" cy="459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F7529-3EF3-F0A5-72E3-978DA3B5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0" y="1834120"/>
            <a:ext cx="12186920" cy="829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5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DE609-3102-33A5-0D76-F8404830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331" y="1768299"/>
            <a:ext cx="10084068" cy="840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3D589A-55D8-E106-C2FD-6D91BE70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349" y="1917591"/>
            <a:ext cx="11011301" cy="802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4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69151-7122-0468-8CFE-07900058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03" y="1864092"/>
            <a:ext cx="7583593" cy="78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Before I Forget...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451BC-6C74-3D3F-82DE-4D49E346CB88}"/>
              </a:ext>
            </a:extLst>
          </p:cNvPr>
          <p:cNvSpPr txBox="1"/>
          <p:nvPr/>
        </p:nvSpPr>
        <p:spPr>
          <a:xfrm>
            <a:off x="2901696" y="2596896"/>
            <a:ext cx="12277344" cy="4828032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AB6D1-CFEB-C301-7F64-AC42E2C474D7}"/>
              </a:ext>
            </a:extLst>
          </p:cNvPr>
          <p:cNvSpPr txBox="1"/>
          <p:nvPr/>
        </p:nvSpPr>
        <p:spPr>
          <a:xfrm>
            <a:off x="3925824" y="2218944"/>
            <a:ext cx="7571232" cy="4120896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34F6A-8805-9447-E490-73CC12F8EC35}"/>
              </a:ext>
            </a:extLst>
          </p:cNvPr>
          <p:cNvSpPr txBox="1"/>
          <p:nvPr/>
        </p:nvSpPr>
        <p:spPr>
          <a:xfrm>
            <a:off x="663575" y="2347840"/>
            <a:ext cx="17545050" cy="5326144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rgbClr val="E5E5E5">
                    <a:lumMod val="10000"/>
                  </a:srgbClr>
                </a:solidFill>
                <a:latin typeface="JetBrains Mono"/>
                <a:ea typeface="PS TT Commons" charset="0"/>
                <a:cs typeface="PS TT Commons" charset="0"/>
              </a:rPr>
              <a:t>Please add your questions, comments, concerns, curiosities, etc. to the </a:t>
            </a:r>
            <a:r>
              <a:rPr lang="en-US" sz="3600" b="1" dirty="0">
                <a:solidFill>
                  <a:srgbClr val="E5E5E5">
                    <a:lumMod val="10000"/>
                  </a:srgbClr>
                </a:solidFill>
                <a:latin typeface="JetBrains Mono"/>
                <a:ea typeface="PS TT Commons" charset="0"/>
                <a:cs typeface="PS TT Commons" charset="0"/>
              </a:rPr>
              <a:t>Q&amp;A panel </a:t>
            </a:r>
            <a:r>
              <a:rPr lang="en-US" sz="3600" dirty="0">
                <a:solidFill>
                  <a:srgbClr val="E5E5E5">
                    <a:lumMod val="10000"/>
                  </a:srgbClr>
                </a:solidFill>
                <a:latin typeface="JetBrains Mono"/>
                <a:ea typeface="PS TT Commons" charset="0"/>
                <a:cs typeface="PS TT Commons" charset="0"/>
              </a:rPr>
              <a:t>rather than the </a:t>
            </a:r>
            <a:r>
              <a:rPr lang="en-US" sz="3600" b="1" dirty="0">
                <a:solidFill>
                  <a:srgbClr val="E5E5E5">
                    <a:lumMod val="10000"/>
                  </a:srgbClr>
                </a:solidFill>
                <a:latin typeface="JetBrains Mono"/>
                <a:ea typeface="PS TT Commons" charset="0"/>
                <a:cs typeface="PS TT Commons" charset="0"/>
              </a:rPr>
              <a:t>Group Chat</a:t>
            </a:r>
            <a:r>
              <a:rPr lang="en-US" sz="3600" dirty="0">
                <a:solidFill>
                  <a:srgbClr val="E5E5E5">
                    <a:lumMod val="10000"/>
                  </a:srgbClr>
                </a:solidFill>
                <a:latin typeface="JetBrains Mono"/>
                <a:ea typeface="PS TT Commons" charset="0"/>
                <a:cs typeface="PS TT Commons" charset="0"/>
              </a:rPr>
              <a:t>. I don’t want to miss what you have to say and do want to answer your questions. Thanks muchly! -Tim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JetBrains Mono"/>
              <a:ea typeface="PS TT Commons" charset="0"/>
              <a:cs typeface="PS TT Commons" charset="0"/>
            </a:endParaRP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JetBrains Mono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305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82EA-B29A-B1D3-D703-466EB5E3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3527-5A14-9316-5B4B-4192A2ED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an LLM on task be like…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E17B6-E4BD-39E0-5D76-AA90DED8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3935" y="2397328"/>
            <a:ext cx="11397935" cy="74086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5F42CE-6603-D297-315F-9703E5FF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51" y="1886625"/>
            <a:ext cx="4346688" cy="600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C020B90-36D8-CFFE-D5B4-D8C073A2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57" y="5432595"/>
            <a:ext cx="7772400" cy="43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3598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33604</TotalTime>
  <Words>296</Words>
  <Application>Microsoft Office PowerPoint</Application>
  <PresentationFormat>Custom</PresentationFormat>
  <Paragraphs>47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4" baseType="lpstr">
      <vt:lpstr>Arial</vt:lpstr>
      <vt:lpstr>Calibri</vt:lpstr>
      <vt:lpstr>Consolas</vt:lpstr>
      <vt:lpstr>Gotham Medium</vt:lpstr>
      <vt:lpstr>JetBrains Mono</vt:lpstr>
      <vt:lpstr>Lucida Grande</vt:lpstr>
      <vt:lpstr>Montserrat</vt:lpstr>
      <vt:lpstr>Myriad Pro</vt:lpstr>
      <vt:lpstr>Myriad Pro Light</vt:lpstr>
      <vt:lpstr>Open Sans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Segoe Pro</vt:lpstr>
      <vt:lpstr>Segoe UI</vt:lpstr>
      <vt:lpstr>Wingdings</vt:lpstr>
      <vt:lpstr>Wingdings 3</vt:lpstr>
      <vt:lpstr>PSTTCommons</vt:lpstr>
      <vt:lpstr>PowerPoint Presentation</vt:lpstr>
      <vt:lpstr>Course Flow (Central Time)</vt:lpstr>
      <vt:lpstr>Session Materials</vt:lpstr>
      <vt:lpstr>Session Recording + Badge</vt:lpstr>
      <vt:lpstr>Session Recording + Badge</vt:lpstr>
      <vt:lpstr>Session Recording + Badge</vt:lpstr>
      <vt:lpstr>Session Recording + Badge</vt:lpstr>
      <vt:lpstr>Oh, Before I Forget...</vt:lpstr>
      <vt:lpstr>Keeping an LLM on task be like…</vt:lpstr>
      <vt:lpstr>LLM Multi-Modal Processing</vt:lpstr>
      <vt:lpstr>Tokenization Process in LLMs</vt:lpstr>
      <vt:lpstr>Context Length</vt:lpstr>
      <vt:lpstr>PowerPoint Presentation</vt:lpstr>
      <vt:lpstr>PowerPoint Presentation</vt:lpstr>
      <vt:lpstr>PowerPoint Presentation</vt:lpstr>
      <vt:lpstr>Context Window</vt:lpstr>
      <vt:lpstr>Machine Learning (ML) lifecycle</vt:lpstr>
      <vt:lpstr>Neural Network</vt:lpstr>
      <vt:lpstr>Neural Network</vt:lpstr>
      <vt:lpstr>GPT Basic Architecture</vt:lpstr>
      <vt:lpstr>PowerPoint Presentation</vt:lpstr>
      <vt:lpstr>Anthropic Model Context Protocol (MCP)</vt:lpstr>
      <vt:lpstr>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1271</cp:revision>
  <cp:lastPrinted>2021-01-14T21:20:43Z</cp:lastPrinted>
  <dcterms:created xsi:type="dcterms:W3CDTF">2020-12-18T20:24:02Z</dcterms:created>
  <dcterms:modified xsi:type="dcterms:W3CDTF">2025-12-18T11:56:47Z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2025-01-27T23:54:29Z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f7fe31bf-7202-4699-b6a9-ae4fb760076e</vt:lpwstr>
  </property>
  <property fmtid="{D5CDD505-2E9C-101B-9397-08002B2CF9AE}" pid="8" name="MSIP_Label_d31dd64d-da6b-43d5-9ac5-8dec692131c3_ContentBits">
    <vt:lpwstr>0</vt:lpwstr>
  </property>
  <property fmtid="{D5CDD505-2E9C-101B-9397-08002B2CF9AE}" pid="9" name="MSIP_Label_d31dd64d-da6b-43d5-9ac5-8dec692131c3_Tag">
    <vt:lpwstr>50, 3, 0, 1</vt:lpwstr>
  </property>
</Properties>
</file>